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9" r:id="rId23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4" Type="http://schemas.openxmlformats.org/officeDocument/2006/relationships/slide" Target="slides/slide11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7" name="Shape 10627"/>
        <p:cNvGrpSpPr/>
        <p:nvPr/>
      </p:nvGrpSpPr>
      <p:grpSpPr>
        <a:xfrm>
          <a:off x="0" y="0"/>
          <a:ext cx="0" cy="0"/>
          <a:chOff x="0" y="0"/>
          <a:chExt cx="0" cy="0"/>
        </a:xfrm>
      </p:grpSpPr>
      <p:sp>
        <p:nvSpPr>
          <p:cNvPr id="10628" name="Google Shape;10628;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9" name="Google Shape;10629;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notesSlide" Target="../notesSlides/notesSlide114.xml"/><Relationship Id="rId3" Type="http://schemas.openxmlformats.org/officeDocument/2006/relationships/hyperlink" Target="mailto:cdf@nist.gov" TargetMode="External"/><Relationship Id="rId4" Type="http://schemas.openxmlformats.org/officeDocument/2006/relationships/hyperlink" Target="http://vote.nist.gov/" TargetMode="External"/></Relationships>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0" name="Shape 10630"/>
        <p:cNvGrpSpPr/>
        <p:nvPr/>
      </p:nvGrpSpPr>
      <p:grpSpPr>
        <a:xfrm>
          <a:off x="0" y="0"/>
          <a:ext cx="0" cy="0"/>
          <a:chOff x="0" y="0"/>
          <a:chExt cx="0" cy="0"/>
        </a:xfrm>
      </p:grpSpPr>
      <p:sp>
        <p:nvSpPr>
          <p:cNvPr id="10631" name="Google Shape;10631;p154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4000"/>
              <a:buFont typeface="Tahoma"/>
              <a:buNone/>
            </a:pPr>
            <a:r>
              <a:rPr b="1" i="0" lang="en-US" sz="4000" u="none" cap="none" strike="noStrike">
                <a:solidFill>
                  <a:srgbClr val="333399"/>
                </a:solidFill>
                <a:latin typeface="Tahoma"/>
                <a:ea typeface="Tahoma"/>
                <a:cs typeface="Tahoma"/>
                <a:sym typeface="Tahoma"/>
              </a:rPr>
              <a:t>Page </a:t>
            </a:r>
            <a:fld id="{00000000-1234-1234-1234-123412341234}" type="slidenum">
              <a:rPr b="1" i="0" lang="en-US" sz="1200" u="none" cap="none" strike="noStrike">
                <a:solidFill>
                  <a:srgbClr val="333399"/>
                </a:solidFill>
                <a:latin typeface="Tahoma"/>
                <a:ea typeface="Tahoma"/>
                <a:cs typeface="Tahoma"/>
                <a:sym typeface="Tahoma"/>
              </a:rPr>
              <a:t>‹#›</a:t>
            </a:fld>
            <a:endParaRPr b="1" i="0" sz="1200" u="none" cap="none" strike="noStrike">
              <a:solidFill>
                <a:srgbClr val="333399"/>
              </a:solidFill>
              <a:latin typeface="Tahoma"/>
              <a:ea typeface="Tahoma"/>
              <a:cs typeface="Tahoma"/>
              <a:sym typeface="Tahoma"/>
            </a:endParaRPr>
          </a:p>
        </p:txBody>
      </p:sp>
      <p:sp>
        <p:nvSpPr>
          <p:cNvPr id="10632" name="Google Shape;10632;p1544"/>
          <p:cNvSpPr txBox="1"/>
          <p:nvPr>
            <p:ph idx="4294967295"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CDF Workshop Conclusions</a:t>
            </a:r>
            <a:endParaRPr/>
          </a:p>
        </p:txBody>
      </p:sp>
      <p:sp>
        <p:nvSpPr>
          <p:cNvPr id="10633" name="Google Shape;10633;p1544"/>
          <p:cNvSpPr txBox="1"/>
          <p:nvPr>
            <p:ph idx="4294967295"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Char char="■"/>
            </a:pPr>
            <a:r>
              <a:rPr lang="en-US" sz="2800"/>
              <a:t>We will catalog requirements as they are identified and discuss them on Day 2</a:t>
            </a:r>
            <a:endParaRPr/>
          </a:p>
          <a:p>
            <a:pPr indent="-285750" lvl="1" marL="742950" rtl="0" algn="l">
              <a:spcBef>
                <a:spcPts val="480"/>
              </a:spcBef>
              <a:spcAft>
                <a:spcPts val="0"/>
              </a:spcAft>
              <a:buSzPts val="1320"/>
              <a:buChar char="■"/>
            </a:pPr>
            <a:r>
              <a:rPr lang="en-US" sz="2400"/>
              <a:t>Panels moderated by Mark Skall</a:t>
            </a:r>
            <a:endParaRPr/>
          </a:p>
          <a:p>
            <a:pPr indent="-342900" lvl="0" marL="342900" rtl="0" algn="l">
              <a:spcBef>
                <a:spcPts val="560"/>
              </a:spcBef>
              <a:spcAft>
                <a:spcPts val="0"/>
              </a:spcAft>
              <a:buSzPts val="1680"/>
              <a:buChar char="■"/>
            </a:pPr>
            <a:r>
              <a:rPr lang="en-US" sz="2800"/>
              <a:t>Requirements determined by the end of this workshop will be distributed to you for review and comment, using</a:t>
            </a:r>
            <a:endParaRPr/>
          </a:p>
          <a:p>
            <a:pPr indent="-285750" lvl="1" marL="742950" rtl="0" algn="l">
              <a:spcBef>
                <a:spcPts val="480"/>
              </a:spcBef>
              <a:spcAft>
                <a:spcPts val="0"/>
              </a:spcAft>
              <a:buSzPts val="1320"/>
              <a:buChar char="■"/>
            </a:pPr>
            <a:r>
              <a:rPr lang="en-US" sz="2400" u="sng">
                <a:solidFill>
                  <a:schemeClr val="hlink"/>
                </a:solidFill>
                <a:hlinkClick r:id="rId3"/>
              </a:rPr>
              <a:t>cdf@nist.gov</a:t>
            </a:r>
            <a:r>
              <a:rPr lang="en-US" sz="2400"/>
              <a:t> and</a:t>
            </a:r>
            <a:endParaRPr/>
          </a:p>
          <a:p>
            <a:pPr indent="-285750" lvl="1" marL="742950" rtl="0" algn="l">
              <a:spcBef>
                <a:spcPts val="480"/>
              </a:spcBef>
              <a:spcAft>
                <a:spcPts val="0"/>
              </a:spcAft>
              <a:buSzPts val="1320"/>
              <a:buChar char="■"/>
            </a:pPr>
            <a:r>
              <a:rPr lang="en-US" sz="2400" u="sng">
                <a:solidFill>
                  <a:schemeClr val="hlink"/>
                </a:solidFill>
                <a:hlinkClick r:id="rId4"/>
              </a:rPr>
              <a:t>http://vote.nist.gov</a:t>
            </a:r>
            <a:r>
              <a:rPr lang="en-US" sz="2400"/>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